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8" r:id="rId3"/>
    <p:sldId id="259" r:id="rId4"/>
    <p:sldId id="260" r:id="rId5"/>
    <p:sldId id="264" r:id="rId6"/>
    <p:sldId id="267" r:id="rId7"/>
    <p:sldId id="265" r:id="rId8"/>
    <p:sldId id="268" r:id="rId9"/>
    <p:sldId id="269" r:id="rId10"/>
    <p:sldId id="270" r:id="rId11"/>
    <p:sldId id="271" r:id="rId12"/>
    <p:sldId id="272" r:id="rId13"/>
    <p:sldId id="275" r:id="rId14"/>
    <p:sldId id="273" r:id="rId15"/>
    <p:sldId id="274"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1" autoAdjust="0"/>
    <p:restoredTop sz="56374" autoAdjust="0"/>
  </p:normalViewPr>
  <p:slideViewPr>
    <p:cSldViewPr snapToGrid="0">
      <p:cViewPr>
        <p:scale>
          <a:sx n="70" d="100"/>
          <a:sy n="70" d="100"/>
        </p:scale>
        <p:origin x="24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7D755-11EF-4ACE-8F51-A08E9CF4DED4}" type="datetimeFigureOut">
              <a:rPr lang="en-GB" smtClean="0"/>
              <a:t>03/05/2018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8697B-AD91-498B-B65E-D0BACB0B0856}" type="slidenum">
              <a:rPr lang="en-GB" smtClean="0"/>
              <a:t>‹#›</a:t>
            </a:fld>
            <a:endParaRPr lang="en-GB" dirty="0"/>
          </a:p>
        </p:txBody>
      </p:sp>
    </p:spTree>
    <p:extLst>
      <p:ext uri="{BB962C8B-B14F-4D97-AF65-F5344CB8AC3E}">
        <p14:creationId xmlns:p14="http://schemas.microsoft.com/office/powerpoint/2010/main" val="335711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it like to be a bat gamer?</a:t>
            </a:r>
          </a:p>
          <a:p>
            <a:endParaRPr lang="en-GB" dirty="0"/>
          </a:p>
          <a:p>
            <a:r>
              <a:rPr lang="en-GB" dirty="0"/>
              <a:t>It’s an interesting title.</a:t>
            </a:r>
          </a:p>
        </p:txBody>
      </p:sp>
      <p:sp>
        <p:nvSpPr>
          <p:cNvPr id="4" name="Slide Number Placeholder 3"/>
          <p:cNvSpPr>
            <a:spLocks noGrp="1"/>
          </p:cNvSpPr>
          <p:nvPr>
            <p:ph type="sldNum" sz="quarter" idx="10"/>
          </p:nvPr>
        </p:nvSpPr>
        <p:spPr/>
        <p:txBody>
          <a:bodyPr/>
          <a:lstStyle/>
          <a:p>
            <a:fld id="{EE78697B-AD91-498B-B65E-D0BACB0B0856}" type="slidenum">
              <a:rPr lang="en-GB" smtClean="0"/>
              <a:t>1</a:t>
            </a:fld>
            <a:endParaRPr lang="en-GB" dirty="0"/>
          </a:p>
        </p:txBody>
      </p:sp>
    </p:spTree>
    <p:extLst>
      <p:ext uri="{BB962C8B-B14F-4D97-AF65-F5344CB8AC3E}">
        <p14:creationId xmlns:p14="http://schemas.microsoft.com/office/powerpoint/2010/main" val="417527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IEQ we get scores for total immersion between the conditions (audio-only, both and video-only from left to right on these box plots)</a:t>
            </a:r>
          </a:p>
          <a:p>
            <a:endParaRPr lang="en-GB" dirty="0"/>
          </a:p>
          <a:p>
            <a:r>
              <a:rPr lang="en-GB" dirty="0"/>
              <a:t>There is a clear trend towards more immersion in the audio conditions but the difference is not statistically significance.</a:t>
            </a:r>
          </a:p>
          <a:p>
            <a:r>
              <a:rPr lang="en-GB" dirty="0"/>
              <a:t>Breaking the total immersion score into it’s constituent factors we find some interesting results.</a:t>
            </a:r>
          </a:p>
        </p:txBody>
      </p:sp>
      <p:sp>
        <p:nvSpPr>
          <p:cNvPr id="4" name="Slide Number Placeholder 3"/>
          <p:cNvSpPr>
            <a:spLocks noGrp="1"/>
          </p:cNvSpPr>
          <p:nvPr>
            <p:ph type="sldNum" sz="quarter" idx="10"/>
          </p:nvPr>
        </p:nvSpPr>
        <p:spPr/>
        <p:txBody>
          <a:bodyPr/>
          <a:lstStyle/>
          <a:p>
            <a:fld id="{EE78697B-AD91-498B-B65E-D0BACB0B0856}" type="slidenum">
              <a:rPr lang="en-GB" smtClean="0"/>
              <a:t>10</a:t>
            </a:fld>
            <a:endParaRPr lang="en-GB" dirty="0"/>
          </a:p>
        </p:txBody>
      </p:sp>
    </p:spTree>
    <p:extLst>
      <p:ext uri="{BB962C8B-B14F-4D97-AF65-F5344CB8AC3E}">
        <p14:creationId xmlns:p14="http://schemas.microsoft.com/office/powerpoint/2010/main" val="135318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challenge factor was statistically significant, with players finding the modes that utilised audio more challenging than the video-only mode.</a:t>
            </a:r>
          </a:p>
          <a:p>
            <a:r>
              <a:rPr lang="en-GB" dirty="0"/>
              <a:t>A higher amount of challenge likely increased the immersion players experienced and likely caused the results we see for the…</a:t>
            </a:r>
          </a:p>
        </p:txBody>
      </p:sp>
      <p:sp>
        <p:nvSpPr>
          <p:cNvPr id="4" name="Slide Number Placeholder 3"/>
          <p:cNvSpPr>
            <a:spLocks noGrp="1"/>
          </p:cNvSpPr>
          <p:nvPr>
            <p:ph type="sldNum" sz="quarter" idx="10"/>
          </p:nvPr>
        </p:nvSpPr>
        <p:spPr/>
        <p:txBody>
          <a:bodyPr/>
          <a:lstStyle/>
          <a:p>
            <a:fld id="{EE78697B-AD91-498B-B65E-D0BACB0B0856}" type="slidenum">
              <a:rPr lang="en-GB" smtClean="0"/>
              <a:t>11</a:t>
            </a:fld>
            <a:endParaRPr lang="en-GB" dirty="0"/>
          </a:p>
        </p:txBody>
      </p:sp>
    </p:spTree>
    <p:extLst>
      <p:ext uri="{BB962C8B-B14F-4D97-AF65-F5344CB8AC3E}">
        <p14:creationId xmlns:p14="http://schemas.microsoft.com/office/powerpoint/2010/main" val="1301927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Emotional involvement factor.</a:t>
            </a:r>
          </a:p>
          <a:p>
            <a:endParaRPr lang="en-GB" dirty="0"/>
          </a:p>
          <a:p>
            <a:r>
              <a:rPr lang="en-GB" dirty="0"/>
              <a:t>Emotional involvement was marginally statistically significant and was likely higher in audio modes due to the increased perceived challenge in those modes.</a:t>
            </a:r>
          </a:p>
        </p:txBody>
      </p:sp>
      <p:sp>
        <p:nvSpPr>
          <p:cNvPr id="4" name="Slide Number Placeholder 3"/>
          <p:cNvSpPr>
            <a:spLocks noGrp="1"/>
          </p:cNvSpPr>
          <p:nvPr>
            <p:ph type="sldNum" sz="quarter" idx="10"/>
          </p:nvPr>
        </p:nvSpPr>
        <p:spPr/>
        <p:txBody>
          <a:bodyPr/>
          <a:lstStyle/>
          <a:p>
            <a:fld id="{EE78697B-AD91-498B-B65E-D0BACB0B0856}" type="slidenum">
              <a:rPr lang="en-GB" smtClean="0"/>
              <a:t>12</a:t>
            </a:fld>
            <a:endParaRPr lang="en-GB" dirty="0"/>
          </a:p>
        </p:txBody>
      </p:sp>
    </p:spTree>
    <p:extLst>
      <p:ext uri="{BB962C8B-B14F-4D97-AF65-F5344CB8AC3E}">
        <p14:creationId xmlns:p14="http://schemas.microsoft.com/office/powerpoint/2010/main" val="2863833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control factor was noteworthy in it acting opposite to the other factors. Control was perceived as worse in the audio-only condition than the others which likely caused the increase in perceived challenge in the audio-based conditions.</a:t>
            </a:r>
          </a:p>
          <a:p>
            <a:r>
              <a:rPr lang="en-GB" dirty="0"/>
              <a:t>It may also be that the reason total immersion was not statistically significant was due to this control factor working opposite to the others.</a:t>
            </a:r>
          </a:p>
          <a:p>
            <a:endParaRPr lang="en-GB" dirty="0"/>
          </a:p>
        </p:txBody>
      </p:sp>
      <p:sp>
        <p:nvSpPr>
          <p:cNvPr id="4" name="Slide Number Placeholder 3"/>
          <p:cNvSpPr>
            <a:spLocks noGrp="1"/>
          </p:cNvSpPr>
          <p:nvPr>
            <p:ph type="sldNum" sz="quarter" idx="10"/>
          </p:nvPr>
        </p:nvSpPr>
        <p:spPr/>
        <p:txBody>
          <a:bodyPr/>
          <a:lstStyle/>
          <a:p>
            <a:fld id="{EE78697B-AD91-498B-B65E-D0BACB0B0856}" type="slidenum">
              <a:rPr lang="en-GB" smtClean="0"/>
              <a:t>13</a:t>
            </a:fld>
            <a:endParaRPr lang="en-GB" dirty="0"/>
          </a:p>
        </p:txBody>
      </p:sp>
    </p:spTree>
    <p:extLst>
      <p:ext uri="{BB962C8B-B14F-4D97-AF65-F5344CB8AC3E}">
        <p14:creationId xmlns:p14="http://schemas.microsoft.com/office/powerpoint/2010/main" val="359042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interesting result was player performance which was gathered from the game logs which were recorded for each player.</a:t>
            </a:r>
          </a:p>
          <a:p>
            <a:r>
              <a:rPr lang="en-GB" dirty="0"/>
              <a:t>Players of the modes with audio performed worse than the video-only mode, with audio-only considerably worse.</a:t>
            </a:r>
          </a:p>
          <a:p>
            <a:endParaRPr lang="en-GB" dirty="0"/>
          </a:p>
          <a:p>
            <a:r>
              <a:rPr lang="en-GB" dirty="0"/>
              <a:t>There was a statically significant difference between these scores (</a:t>
            </a:r>
            <a:r>
              <a:rPr lang="en-GB" sz="1200" b="0" i="0" u="none" strike="noStrike" kern="1200" baseline="0" dirty="0">
                <a:solidFill>
                  <a:schemeClr val="tx1"/>
                </a:solidFill>
                <a:latin typeface="+mn-lt"/>
                <a:ea typeface="+mn-ea"/>
                <a:cs typeface="+mn-cs"/>
              </a:rPr>
              <a:t>p&lt;0.001).</a:t>
            </a:r>
            <a:endParaRPr lang="en-GB" dirty="0"/>
          </a:p>
          <a:p>
            <a:endParaRPr lang="en-GB" dirty="0"/>
          </a:p>
          <a:p>
            <a:r>
              <a:rPr lang="en-GB" dirty="0"/>
              <a:t>These results are partially explained by the control scores and also correspond with the scores for challenge. It also points towards a possible effect on player performance between audio and video interfaces, which may merit further research.</a:t>
            </a:r>
          </a:p>
        </p:txBody>
      </p:sp>
      <p:sp>
        <p:nvSpPr>
          <p:cNvPr id="4" name="Slide Number Placeholder 3"/>
          <p:cNvSpPr>
            <a:spLocks noGrp="1"/>
          </p:cNvSpPr>
          <p:nvPr>
            <p:ph type="sldNum" sz="quarter" idx="10"/>
          </p:nvPr>
        </p:nvSpPr>
        <p:spPr/>
        <p:txBody>
          <a:bodyPr/>
          <a:lstStyle/>
          <a:p>
            <a:fld id="{EE78697B-AD91-498B-B65E-D0BACB0B0856}" type="slidenum">
              <a:rPr lang="en-GB" smtClean="0"/>
              <a:t>14</a:t>
            </a:fld>
            <a:endParaRPr lang="en-GB" dirty="0"/>
          </a:p>
        </p:txBody>
      </p:sp>
    </p:spTree>
    <p:extLst>
      <p:ext uri="{BB962C8B-B14F-4D97-AF65-F5344CB8AC3E}">
        <p14:creationId xmlns:p14="http://schemas.microsoft.com/office/powerpoint/2010/main" val="281956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these results and in view of our hypotheses we can say that audio </a:t>
            </a:r>
            <a:r>
              <a:rPr lang="en-GB" b="1" dirty="0"/>
              <a:t>does</a:t>
            </a:r>
            <a:r>
              <a:rPr lang="en-GB" dirty="0"/>
              <a:t> seem to have an effect on immersion, indeed it slightly increases immersion over a video-only experience, based on the results from this study.</a:t>
            </a:r>
          </a:p>
          <a:p>
            <a:endParaRPr lang="en-GB" dirty="0"/>
          </a:p>
          <a:p>
            <a:r>
              <a:rPr lang="en-GB" dirty="0"/>
              <a:t>We can also see that audio-only games can indeed be immersive. Indeed, excluding the control factor, the audio-only mode was consistently equivalent to or better than the ‘both’ mode for all aspects of immersion.</a:t>
            </a:r>
          </a:p>
          <a:p>
            <a:endParaRPr lang="en-GB" dirty="0"/>
          </a:p>
          <a:p>
            <a:r>
              <a:rPr lang="en-GB" dirty="0"/>
              <a:t>Further work could be performed to better understand the extent of the effect of audio on immersion, as this study was primarily exploratory just to see if there was an effect at all. So there is good scope for further work in this area.</a:t>
            </a:r>
          </a:p>
        </p:txBody>
      </p:sp>
      <p:sp>
        <p:nvSpPr>
          <p:cNvPr id="4" name="Slide Number Placeholder 3"/>
          <p:cNvSpPr>
            <a:spLocks noGrp="1"/>
          </p:cNvSpPr>
          <p:nvPr>
            <p:ph type="sldNum" sz="quarter" idx="10"/>
          </p:nvPr>
        </p:nvSpPr>
        <p:spPr/>
        <p:txBody>
          <a:bodyPr/>
          <a:lstStyle/>
          <a:p>
            <a:fld id="{EE78697B-AD91-498B-B65E-D0BACB0B0856}" type="slidenum">
              <a:rPr lang="en-GB" smtClean="0"/>
              <a:t>15</a:t>
            </a:fld>
            <a:endParaRPr lang="en-GB" dirty="0"/>
          </a:p>
        </p:txBody>
      </p:sp>
    </p:spTree>
    <p:extLst>
      <p:ext uri="{BB962C8B-B14F-4D97-AF65-F5344CB8AC3E}">
        <p14:creationId xmlns:p14="http://schemas.microsoft.com/office/powerpoint/2010/main" val="348649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78697B-AD91-498B-B65E-D0BACB0B0856}" type="slidenum">
              <a:rPr lang="en-GB" smtClean="0"/>
              <a:t>16</a:t>
            </a:fld>
            <a:endParaRPr lang="en-GB" dirty="0"/>
          </a:p>
        </p:txBody>
      </p:sp>
    </p:spTree>
    <p:extLst>
      <p:ext uri="{BB962C8B-B14F-4D97-AF65-F5344CB8AC3E}">
        <p14:creationId xmlns:p14="http://schemas.microsoft.com/office/powerpoint/2010/main" val="220897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this kind of bat by the way, not a cricket bat.</a:t>
            </a:r>
          </a:p>
          <a:p>
            <a:r>
              <a:rPr lang="en-GB" dirty="0"/>
              <a:t>This project looked into how audio effects immersion in games.</a:t>
            </a:r>
          </a:p>
          <a:p>
            <a:r>
              <a:rPr lang="en-GB" dirty="0"/>
              <a:t>There’s been a lot of research into the concept of immersion, and a decent amount of research into how audio is used in games. But not much on how audio effects immersion.</a:t>
            </a:r>
          </a:p>
          <a:p>
            <a:endParaRPr lang="en-GB" dirty="0"/>
          </a:p>
          <a:p>
            <a:r>
              <a:rPr lang="en-GB" dirty="0"/>
              <a:t>The primary questions of this project were whether audio has an effect on immersion and whether an audio-only game can be immersive.</a:t>
            </a:r>
          </a:p>
          <a:p>
            <a:r>
              <a:rPr lang="en-GB" dirty="0"/>
              <a:t>In order to answer these questions, a study was performed that involved creating a game with three modes of play (audio-only, video-only and both), modes.</a:t>
            </a:r>
          </a:p>
          <a:p>
            <a:endParaRPr lang="en-GB" dirty="0"/>
          </a:p>
        </p:txBody>
      </p:sp>
      <p:sp>
        <p:nvSpPr>
          <p:cNvPr id="4" name="Slide Number Placeholder 3"/>
          <p:cNvSpPr>
            <a:spLocks noGrp="1"/>
          </p:cNvSpPr>
          <p:nvPr>
            <p:ph type="sldNum" sz="quarter" idx="10"/>
          </p:nvPr>
        </p:nvSpPr>
        <p:spPr/>
        <p:txBody>
          <a:bodyPr/>
          <a:lstStyle/>
          <a:p>
            <a:fld id="{EE78697B-AD91-498B-B65E-D0BACB0B0856}" type="slidenum">
              <a:rPr lang="en-GB" smtClean="0"/>
              <a:t>2</a:t>
            </a:fld>
            <a:endParaRPr lang="en-GB" dirty="0"/>
          </a:p>
        </p:txBody>
      </p:sp>
    </p:spTree>
    <p:extLst>
      <p:ext uri="{BB962C8B-B14F-4D97-AF65-F5344CB8AC3E}">
        <p14:creationId xmlns:p14="http://schemas.microsoft.com/office/powerpoint/2010/main" val="300382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with taking about what immersion is.</a:t>
            </a:r>
          </a:p>
          <a:p>
            <a:endParaRPr lang="en-GB" dirty="0"/>
          </a:p>
          <a:p>
            <a:r>
              <a:rPr lang="en-GB" dirty="0"/>
              <a:t>Most people that play video games can remember a time when they were so invested in a game that they forgot about the outside world, they feel like they’re “in the game”. </a:t>
            </a:r>
          </a:p>
          <a:p>
            <a:r>
              <a:rPr lang="en-GB" dirty="0"/>
              <a:t>This is quite a common experience, and is seen as desirable by both players and game developers, it is a feeling that many players seek from games</a:t>
            </a:r>
          </a:p>
          <a:p>
            <a:endParaRPr lang="en-GB" dirty="0"/>
          </a:p>
          <a:p>
            <a:r>
              <a:rPr lang="en-GB" dirty="0"/>
              <a:t>Brown and Cairns found three distinct levels of immersion, </a:t>
            </a:r>
          </a:p>
          <a:p>
            <a:r>
              <a:rPr lang="en-GB" dirty="0"/>
              <a:t>-Engagement where players simply invest the time necessary to play</a:t>
            </a:r>
          </a:p>
          <a:p>
            <a:r>
              <a:rPr lang="en-GB" dirty="0"/>
              <a:t>-Engrossment where players dedicate a lot of attention to playing</a:t>
            </a:r>
          </a:p>
          <a:p>
            <a:r>
              <a:rPr lang="en-GB" dirty="0"/>
              <a:t>-total immersion where players are completely involved to the exclusion of everything else, usually a transient feeling</a:t>
            </a:r>
          </a:p>
          <a:p>
            <a:endParaRPr lang="en-GB" dirty="0"/>
          </a:p>
          <a:p>
            <a:r>
              <a:rPr lang="en-GB" dirty="0"/>
              <a:t>An hard part of immersion research is measuring immersion as it’s subjective experience.</a:t>
            </a:r>
          </a:p>
          <a:p>
            <a:r>
              <a:rPr lang="en-GB" dirty="0"/>
              <a:t>Jennett et al. created the immersive experience questionnaire to allow us to measure immersion, it consists of 31 Likert scale questions about the experience players had when playing.</a:t>
            </a:r>
          </a:p>
          <a:p>
            <a:r>
              <a:rPr lang="en-GB" dirty="0"/>
              <a:t>From the IEQ we get a metric for total immersion, which can then be broken down into five constituent factors:</a:t>
            </a:r>
          </a:p>
          <a:p>
            <a:r>
              <a:rPr lang="en-GB" dirty="0"/>
              <a:t>-Challenge</a:t>
            </a:r>
          </a:p>
          <a:p>
            <a:r>
              <a:rPr lang="en-GB" dirty="0"/>
              <a:t>-Control</a:t>
            </a:r>
          </a:p>
          <a:p>
            <a:r>
              <a:rPr lang="en-GB" dirty="0"/>
              <a:t>-Emotional Involvement</a:t>
            </a:r>
          </a:p>
          <a:p>
            <a:r>
              <a:rPr lang="en-GB" dirty="0"/>
              <a:t>-Cognitive Involvement</a:t>
            </a:r>
          </a:p>
          <a:p>
            <a:r>
              <a:rPr lang="en-GB" dirty="0"/>
              <a:t>-Real World Dissociation</a:t>
            </a:r>
          </a:p>
          <a:p>
            <a:endParaRPr lang="en-GB" dirty="0"/>
          </a:p>
          <a:p>
            <a:r>
              <a:rPr lang="en-GB" dirty="0"/>
              <a:t>The IEQ was used in the study performed in this project.</a:t>
            </a:r>
          </a:p>
          <a:p>
            <a:endParaRPr lang="en-GB" dirty="0"/>
          </a:p>
          <a:p>
            <a:endParaRPr lang="en-GB" dirty="0"/>
          </a:p>
        </p:txBody>
      </p:sp>
      <p:sp>
        <p:nvSpPr>
          <p:cNvPr id="4" name="Slide Number Placeholder 3"/>
          <p:cNvSpPr>
            <a:spLocks noGrp="1"/>
          </p:cNvSpPr>
          <p:nvPr>
            <p:ph type="sldNum" sz="quarter" idx="10"/>
          </p:nvPr>
        </p:nvSpPr>
        <p:spPr/>
        <p:txBody>
          <a:bodyPr/>
          <a:lstStyle/>
          <a:p>
            <a:fld id="{EE78697B-AD91-498B-B65E-D0BACB0B0856}" type="slidenum">
              <a:rPr lang="en-GB" smtClean="0"/>
              <a:t>3</a:t>
            </a:fld>
            <a:endParaRPr lang="en-GB" dirty="0"/>
          </a:p>
        </p:txBody>
      </p:sp>
    </p:spTree>
    <p:extLst>
      <p:ext uri="{BB962C8B-B14F-4D97-AF65-F5344CB8AC3E}">
        <p14:creationId xmlns:p14="http://schemas.microsoft.com/office/powerpoint/2010/main" val="291846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other part of the project topic is game audio</a:t>
            </a:r>
          </a:p>
          <a:p>
            <a:endParaRPr lang="en-GB" dirty="0"/>
          </a:p>
          <a:p>
            <a:r>
              <a:rPr lang="en-GB" dirty="0"/>
              <a:t>Audio has been used in video games more or less from the start, though initially extremely limited by early technology.</a:t>
            </a:r>
          </a:p>
          <a:p>
            <a:r>
              <a:rPr lang="en-GB" dirty="0"/>
              <a:t>Nowadays </a:t>
            </a:r>
            <a:r>
              <a:rPr lang="en-GB" b="1" dirty="0"/>
              <a:t>most</a:t>
            </a:r>
            <a:r>
              <a:rPr lang="en-GB" dirty="0"/>
              <a:t> games use audio in order to enhance the player experience that the game provides.</a:t>
            </a:r>
          </a:p>
          <a:p>
            <a:r>
              <a:rPr lang="en-GB" dirty="0"/>
              <a:t>For some games however, audio is much more than decorative, it is an integral part of the game experience, it acts as an </a:t>
            </a:r>
            <a:r>
              <a:rPr lang="en-GB" b="1" dirty="0"/>
              <a:t>important modality</a:t>
            </a:r>
            <a:r>
              <a:rPr lang="en-GB" b="0" dirty="0"/>
              <a:t> – a key channel of communication with the player.</a:t>
            </a:r>
          </a:p>
          <a:p>
            <a:endParaRPr lang="en-GB" b="0" dirty="0"/>
          </a:p>
          <a:p>
            <a:r>
              <a:rPr lang="en-GB" dirty="0"/>
              <a:t>Through looking at many examples of these games, I defined three major categories of game based on the aspect of audio that was important in them:</a:t>
            </a:r>
          </a:p>
          <a:p>
            <a:r>
              <a:rPr lang="en-GB" dirty="0"/>
              <a:t>- Rhythm</a:t>
            </a:r>
          </a:p>
          <a:p>
            <a:r>
              <a:rPr lang="en-GB" dirty="0"/>
              <a:t>- Pitch</a:t>
            </a:r>
          </a:p>
          <a:p>
            <a:r>
              <a:rPr lang="en-GB" dirty="0"/>
              <a:t>- Spatiality</a:t>
            </a:r>
          </a:p>
          <a:p>
            <a:endParaRPr lang="en-GB" b="0" dirty="0"/>
          </a:p>
          <a:p>
            <a:endParaRPr lang="en-GB" b="0" dirty="0"/>
          </a:p>
        </p:txBody>
      </p:sp>
      <p:sp>
        <p:nvSpPr>
          <p:cNvPr id="4" name="Slide Number Placeholder 3"/>
          <p:cNvSpPr>
            <a:spLocks noGrp="1"/>
          </p:cNvSpPr>
          <p:nvPr>
            <p:ph type="sldNum" sz="quarter" idx="10"/>
          </p:nvPr>
        </p:nvSpPr>
        <p:spPr/>
        <p:txBody>
          <a:bodyPr/>
          <a:lstStyle/>
          <a:p>
            <a:fld id="{EE78697B-AD91-498B-B65E-D0BACB0B0856}" type="slidenum">
              <a:rPr lang="en-GB" smtClean="0"/>
              <a:t>4</a:t>
            </a:fld>
            <a:endParaRPr lang="en-GB" dirty="0"/>
          </a:p>
        </p:txBody>
      </p:sp>
    </p:spTree>
    <p:extLst>
      <p:ext uri="{BB962C8B-B14F-4D97-AF65-F5344CB8AC3E}">
        <p14:creationId xmlns:p14="http://schemas.microsoft.com/office/powerpoint/2010/main" val="75644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created a diagram to help classify rhythm games.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player input, most rhythm games use audio to dictate the timing of the input the player must give (e.g. they must press a button on-beat). However some rhythm games also dictate the input type as well (e.g. player must press button ‘A’ when they hear a certain rhythm, and button ‘B’ when they hear a different rhythm).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some games, there is a strong link between rhythm and the required player input. In Crypt of the NecroDancer, player inputs must always be entered in-time with the beat of the music – there is a strong link between the audio and the input.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Other games like guitar hero have a weaker link, with the visual position of notes being more important to the input timing than the rhythm and sound of the music playing.</a:t>
            </a:r>
          </a:p>
        </p:txBody>
      </p:sp>
      <p:sp>
        <p:nvSpPr>
          <p:cNvPr id="4" name="Slide Number Placeholder 3"/>
          <p:cNvSpPr>
            <a:spLocks noGrp="1"/>
          </p:cNvSpPr>
          <p:nvPr>
            <p:ph type="sldNum" sz="quarter" idx="10"/>
          </p:nvPr>
        </p:nvSpPr>
        <p:spPr/>
        <p:txBody>
          <a:bodyPr/>
          <a:lstStyle/>
          <a:p>
            <a:fld id="{EE78697B-AD91-498B-B65E-D0BACB0B0856}" type="slidenum">
              <a:rPr lang="en-GB" smtClean="0"/>
              <a:t>5</a:t>
            </a:fld>
            <a:endParaRPr lang="en-GB" dirty="0"/>
          </a:p>
        </p:txBody>
      </p:sp>
    </p:spTree>
    <p:extLst>
      <p:ext uri="{BB962C8B-B14F-4D97-AF65-F5344CB8AC3E}">
        <p14:creationId xmlns:p14="http://schemas.microsoft.com/office/powerpoint/2010/main" val="425791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also created a similar diagram to show how games use spatialised audio as an important modality. Spatialised audio is audio that has been processed (using stereo panning and volume adjustment etc.) to give its source a spatial location in the game environment, e.g. in a 3D space.</a:t>
            </a:r>
          </a:p>
          <a:p>
            <a:endParaRPr lang="en-GB" dirty="0"/>
          </a:p>
          <a:p>
            <a:r>
              <a:rPr lang="en-GB" dirty="0"/>
              <a:t>This diagram breaks down games where spatiality is an important modality based on their use of volume (some games use it for proximity, others for importance of sound), and use of directional audio. </a:t>
            </a:r>
          </a:p>
          <a:p>
            <a:endParaRPr lang="en-GB" dirty="0"/>
          </a:p>
          <a:p>
            <a:r>
              <a:rPr lang="en-GB" dirty="0"/>
              <a:t>Another aspect of the diagram are the two types of sounds, constant vs events/actions.</a:t>
            </a:r>
          </a:p>
          <a:p>
            <a:endParaRPr lang="en-GB" dirty="0"/>
          </a:p>
          <a:p>
            <a:r>
              <a:rPr lang="en-GB" dirty="0"/>
              <a:t>Some games use sound which is constant/continuous, which are used to give an auditory reference point to the player when navigating the world, this is used particularly in audio-only games like Papa Sangre.</a:t>
            </a:r>
          </a:p>
          <a:p>
            <a:r>
              <a:rPr lang="en-GB" dirty="0"/>
              <a:t>More commonly is that games sounds are caused by events/actions taking place in the game, and this is also represented on the diagram.</a:t>
            </a:r>
          </a:p>
        </p:txBody>
      </p:sp>
      <p:sp>
        <p:nvSpPr>
          <p:cNvPr id="4" name="Slide Number Placeholder 3"/>
          <p:cNvSpPr>
            <a:spLocks noGrp="1"/>
          </p:cNvSpPr>
          <p:nvPr>
            <p:ph type="sldNum" sz="quarter" idx="10"/>
          </p:nvPr>
        </p:nvSpPr>
        <p:spPr/>
        <p:txBody>
          <a:bodyPr/>
          <a:lstStyle/>
          <a:p>
            <a:fld id="{EE78697B-AD91-498B-B65E-D0BACB0B0856}" type="slidenum">
              <a:rPr lang="en-GB" smtClean="0"/>
              <a:t>6</a:t>
            </a:fld>
            <a:endParaRPr lang="en-GB" dirty="0"/>
          </a:p>
        </p:txBody>
      </p:sp>
    </p:spTree>
    <p:extLst>
      <p:ext uri="{BB962C8B-B14F-4D97-AF65-F5344CB8AC3E}">
        <p14:creationId xmlns:p14="http://schemas.microsoft.com/office/powerpoint/2010/main" val="327872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perform a study to answer the questions posed by this project, a rhythm-game was created.</a:t>
            </a:r>
          </a:p>
          <a:p>
            <a:r>
              <a:rPr lang="en-GB" dirty="0"/>
              <a:t>The concept was balls bounce towards a paddle in-time with music, and the player must press a key at the right time to hit the balls with the paddle.</a:t>
            </a:r>
          </a:p>
          <a:p>
            <a:endParaRPr lang="en-GB" dirty="0"/>
          </a:p>
          <a:p>
            <a:r>
              <a:rPr lang="en-GB" dirty="0"/>
              <a:t>It has three modes of play and it was very important that the three modes were comparable to each other in gameplay, to avoid confounding our results.</a:t>
            </a:r>
          </a:p>
          <a:p>
            <a:endParaRPr lang="en-GB" dirty="0"/>
          </a:p>
          <a:p>
            <a:r>
              <a:rPr lang="en-GB" dirty="0"/>
              <a:t>When played, the game would record logs on the performance of the player, logging how many and which balls they correctly hit.</a:t>
            </a:r>
          </a:p>
          <a:p>
            <a:r>
              <a:rPr lang="en-GB" dirty="0"/>
              <a:t>It was also necessary for the game to have a short but comprehensive tutorial so participants could quickly learn how to play the game, so the be able to play effectively on their first time.</a:t>
            </a:r>
          </a:p>
          <a:p>
            <a:endParaRPr lang="en-GB" dirty="0"/>
          </a:p>
          <a:p>
            <a:endParaRPr lang="en-GB" dirty="0"/>
          </a:p>
        </p:txBody>
      </p:sp>
      <p:sp>
        <p:nvSpPr>
          <p:cNvPr id="4" name="Slide Number Placeholder 3"/>
          <p:cNvSpPr>
            <a:spLocks noGrp="1"/>
          </p:cNvSpPr>
          <p:nvPr>
            <p:ph type="sldNum" sz="quarter" idx="10"/>
          </p:nvPr>
        </p:nvSpPr>
        <p:spPr/>
        <p:txBody>
          <a:bodyPr/>
          <a:lstStyle/>
          <a:p>
            <a:fld id="{EE78697B-AD91-498B-B65E-D0BACB0B0856}" type="slidenum">
              <a:rPr lang="en-GB" smtClean="0"/>
              <a:t>7</a:t>
            </a:fld>
            <a:endParaRPr lang="en-GB" dirty="0"/>
          </a:p>
        </p:txBody>
      </p:sp>
    </p:spTree>
    <p:extLst>
      <p:ext uri="{BB962C8B-B14F-4D97-AF65-F5344CB8AC3E}">
        <p14:creationId xmlns:p14="http://schemas.microsoft.com/office/powerpoint/2010/main" val="324957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 short video of the gameplay in the ‘both’ mode. There are three different types of ball that enter from the left in-time with the music.</a:t>
            </a:r>
          </a:p>
          <a:p>
            <a:r>
              <a:rPr lang="en-GB" dirty="0"/>
              <a:t>The player must press the spacebar to cause the paddle to hit the balls.</a:t>
            </a:r>
          </a:p>
        </p:txBody>
      </p:sp>
      <p:sp>
        <p:nvSpPr>
          <p:cNvPr id="4" name="Slide Number Placeholder 3"/>
          <p:cNvSpPr>
            <a:spLocks noGrp="1"/>
          </p:cNvSpPr>
          <p:nvPr>
            <p:ph type="sldNum" sz="quarter" idx="10"/>
          </p:nvPr>
        </p:nvSpPr>
        <p:spPr/>
        <p:txBody>
          <a:bodyPr/>
          <a:lstStyle/>
          <a:p>
            <a:fld id="{EE78697B-AD91-498B-B65E-D0BACB0B0856}" type="slidenum">
              <a:rPr lang="en-GB" smtClean="0"/>
              <a:t>8</a:t>
            </a:fld>
            <a:endParaRPr lang="en-GB" dirty="0"/>
          </a:p>
        </p:txBody>
      </p:sp>
    </p:spTree>
    <p:extLst>
      <p:ext uri="{BB962C8B-B14F-4D97-AF65-F5344CB8AC3E}">
        <p14:creationId xmlns:p14="http://schemas.microsoft.com/office/powerpoint/2010/main" val="350745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game as the testbed of the study.</a:t>
            </a:r>
          </a:p>
          <a:p>
            <a:r>
              <a:rPr lang="en-GB" dirty="0"/>
              <a:t>The hypothesis for the study was that audio </a:t>
            </a:r>
            <a:r>
              <a:rPr lang="en-GB" b="1" dirty="0"/>
              <a:t>does have </a:t>
            </a:r>
            <a:r>
              <a:rPr lang="en-GB" dirty="0"/>
              <a:t>an effect on immersion in video games. And also that players </a:t>
            </a:r>
            <a:r>
              <a:rPr lang="en-GB" b="1" dirty="0"/>
              <a:t>can</a:t>
            </a:r>
            <a:r>
              <a:rPr lang="en-GB" dirty="0"/>
              <a:t> become immersed in a game when deprived of a visual interface (i.e. in an audio-only game)</a:t>
            </a:r>
          </a:p>
          <a:p>
            <a:endParaRPr lang="en-GB" dirty="0"/>
          </a:p>
          <a:p>
            <a:r>
              <a:rPr lang="en-GB" dirty="0"/>
              <a:t>45 participants were gathered using opportunity sampling for this between-participants study, with 15 per condition (audio-only condition, video-only condition, and the both audio and video condition)</a:t>
            </a:r>
          </a:p>
          <a:p>
            <a:endParaRPr lang="en-GB" dirty="0"/>
          </a:p>
          <a:p>
            <a:r>
              <a:rPr lang="en-GB" dirty="0"/>
              <a:t>The procedure of the study went thusly:</a:t>
            </a:r>
          </a:p>
          <a:p>
            <a:r>
              <a:rPr lang="en-GB" dirty="0"/>
              <a:t>Firstly participants answered a demographic survey including questions on their prior rhythm game experience and prior musical experience.</a:t>
            </a:r>
          </a:p>
          <a:p>
            <a:r>
              <a:rPr lang="en-GB" dirty="0"/>
              <a:t>Then they played the game, first playing the tutorial and then the game itself</a:t>
            </a:r>
          </a:p>
          <a:p>
            <a:r>
              <a:rPr lang="en-GB" dirty="0"/>
              <a:t>Finally they answered the immersive experience questionnaire in terms of their experience playing</a:t>
            </a:r>
          </a:p>
        </p:txBody>
      </p:sp>
      <p:sp>
        <p:nvSpPr>
          <p:cNvPr id="4" name="Slide Number Placeholder 3"/>
          <p:cNvSpPr>
            <a:spLocks noGrp="1"/>
          </p:cNvSpPr>
          <p:nvPr>
            <p:ph type="sldNum" sz="quarter" idx="10"/>
          </p:nvPr>
        </p:nvSpPr>
        <p:spPr/>
        <p:txBody>
          <a:bodyPr/>
          <a:lstStyle/>
          <a:p>
            <a:fld id="{EE78697B-AD91-498B-B65E-D0BACB0B0856}" type="slidenum">
              <a:rPr lang="en-GB" smtClean="0"/>
              <a:t>9</a:t>
            </a:fld>
            <a:endParaRPr lang="en-GB" dirty="0"/>
          </a:p>
        </p:txBody>
      </p:sp>
    </p:spTree>
    <p:extLst>
      <p:ext uri="{BB962C8B-B14F-4D97-AF65-F5344CB8AC3E}">
        <p14:creationId xmlns:p14="http://schemas.microsoft.com/office/powerpoint/2010/main" val="251666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03A74D-2423-41D4-8A2C-BAE59FBAEBFC}" type="datetimeFigureOut">
              <a:rPr lang="en-GB" smtClean="0"/>
              <a:t>03/05/2018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BAE7DA-0014-43AF-8F0B-38855E59BD12}" type="slidenum">
              <a:rPr lang="en-GB" smtClean="0"/>
              <a:t>‹#›</a:t>
            </a:fld>
            <a:endParaRPr lang="en-GB" dirty="0"/>
          </a:p>
        </p:txBody>
      </p:sp>
    </p:spTree>
    <p:extLst>
      <p:ext uri="{BB962C8B-B14F-4D97-AF65-F5344CB8AC3E}">
        <p14:creationId xmlns:p14="http://schemas.microsoft.com/office/powerpoint/2010/main" val="222251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3A74D-2423-41D4-8A2C-BAE59FBAEBFC}" type="datetimeFigureOut">
              <a:rPr lang="en-GB" smtClean="0"/>
              <a:t>03/05/2018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BAE7DA-0014-43AF-8F0B-38855E59BD12}" type="slidenum">
              <a:rPr lang="en-GB" smtClean="0"/>
              <a:t>‹#›</a:t>
            </a:fld>
            <a:endParaRPr lang="en-GB" dirty="0"/>
          </a:p>
        </p:txBody>
      </p:sp>
    </p:spTree>
    <p:extLst>
      <p:ext uri="{BB962C8B-B14F-4D97-AF65-F5344CB8AC3E}">
        <p14:creationId xmlns:p14="http://schemas.microsoft.com/office/powerpoint/2010/main" val="58462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3A74D-2423-41D4-8A2C-BAE59FBAEBFC}" type="datetimeFigureOut">
              <a:rPr lang="en-GB" smtClean="0"/>
              <a:t>03/05/2018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BAE7DA-0014-43AF-8F0B-38855E59BD12}" type="slidenum">
              <a:rPr lang="en-GB" smtClean="0"/>
              <a:t>‹#›</a:t>
            </a:fld>
            <a:endParaRPr lang="en-GB" dirty="0"/>
          </a:p>
        </p:txBody>
      </p:sp>
    </p:spTree>
    <p:extLst>
      <p:ext uri="{BB962C8B-B14F-4D97-AF65-F5344CB8AC3E}">
        <p14:creationId xmlns:p14="http://schemas.microsoft.com/office/powerpoint/2010/main" val="243458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3A74D-2423-41D4-8A2C-BAE59FBAEBFC}" type="datetimeFigureOut">
              <a:rPr lang="en-GB" smtClean="0"/>
              <a:t>03/05/2018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BAE7DA-0014-43AF-8F0B-38855E59BD12}" type="slidenum">
              <a:rPr lang="en-GB" smtClean="0"/>
              <a:t>‹#›</a:t>
            </a:fld>
            <a:endParaRPr lang="en-GB" dirty="0"/>
          </a:p>
        </p:txBody>
      </p:sp>
    </p:spTree>
    <p:extLst>
      <p:ext uri="{BB962C8B-B14F-4D97-AF65-F5344CB8AC3E}">
        <p14:creationId xmlns:p14="http://schemas.microsoft.com/office/powerpoint/2010/main" val="343509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03A74D-2423-41D4-8A2C-BAE59FBAEBFC}" type="datetimeFigureOut">
              <a:rPr lang="en-GB" smtClean="0"/>
              <a:t>03/05/2018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BAE7DA-0014-43AF-8F0B-38855E59BD12}" type="slidenum">
              <a:rPr lang="en-GB" smtClean="0"/>
              <a:t>‹#›</a:t>
            </a:fld>
            <a:endParaRPr lang="en-GB" dirty="0"/>
          </a:p>
        </p:txBody>
      </p:sp>
    </p:spTree>
    <p:extLst>
      <p:ext uri="{BB962C8B-B14F-4D97-AF65-F5344CB8AC3E}">
        <p14:creationId xmlns:p14="http://schemas.microsoft.com/office/powerpoint/2010/main" val="422366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03A74D-2423-41D4-8A2C-BAE59FBAEBFC}" type="datetimeFigureOut">
              <a:rPr lang="en-GB" smtClean="0"/>
              <a:t>03/05/2018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2BAE7DA-0014-43AF-8F0B-38855E59BD12}" type="slidenum">
              <a:rPr lang="en-GB" smtClean="0"/>
              <a:t>‹#›</a:t>
            </a:fld>
            <a:endParaRPr lang="en-GB" dirty="0"/>
          </a:p>
        </p:txBody>
      </p:sp>
    </p:spTree>
    <p:extLst>
      <p:ext uri="{BB962C8B-B14F-4D97-AF65-F5344CB8AC3E}">
        <p14:creationId xmlns:p14="http://schemas.microsoft.com/office/powerpoint/2010/main" val="254629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3A74D-2423-41D4-8A2C-BAE59FBAEBFC}" type="datetimeFigureOut">
              <a:rPr lang="en-GB" smtClean="0"/>
              <a:t>03/05/2018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2BAE7DA-0014-43AF-8F0B-38855E59BD12}" type="slidenum">
              <a:rPr lang="en-GB" smtClean="0"/>
              <a:t>‹#›</a:t>
            </a:fld>
            <a:endParaRPr lang="en-GB" dirty="0"/>
          </a:p>
        </p:txBody>
      </p:sp>
    </p:spTree>
    <p:extLst>
      <p:ext uri="{BB962C8B-B14F-4D97-AF65-F5344CB8AC3E}">
        <p14:creationId xmlns:p14="http://schemas.microsoft.com/office/powerpoint/2010/main" val="69205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03A74D-2423-41D4-8A2C-BAE59FBAEBFC}" type="datetimeFigureOut">
              <a:rPr lang="en-GB" smtClean="0"/>
              <a:t>03/05/2018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2BAE7DA-0014-43AF-8F0B-38855E59BD12}" type="slidenum">
              <a:rPr lang="en-GB" smtClean="0"/>
              <a:t>‹#›</a:t>
            </a:fld>
            <a:endParaRPr lang="en-GB" dirty="0"/>
          </a:p>
        </p:txBody>
      </p:sp>
    </p:spTree>
    <p:extLst>
      <p:ext uri="{BB962C8B-B14F-4D97-AF65-F5344CB8AC3E}">
        <p14:creationId xmlns:p14="http://schemas.microsoft.com/office/powerpoint/2010/main" val="3278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3A74D-2423-41D4-8A2C-BAE59FBAEBFC}" type="datetimeFigureOut">
              <a:rPr lang="en-GB" smtClean="0"/>
              <a:t>03/05/2018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2BAE7DA-0014-43AF-8F0B-38855E59BD12}" type="slidenum">
              <a:rPr lang="en-GB" smtClean="0"/>
              <a:t>‹#›</a:t>
            </a:fld>
            <a:endParaRPr lang="en-GB" dirty="0"/>
          </a:p>
        </p:txBody>
      </p:sp>
    </p:spTree>
    <p:extLst>
      <p:ext uri="{BB962C8B-B14F-4D97-AF65-F5344CB8AC3E}">
        <p14:creationId xmlns:p14="http://schemas.microsoft.com/office/powerpoint/2010/main" val="260170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03A74D-2423-41D4-8A2C-BAE59FBAEBFC}" type="datetimeFigureOut">
              <a:rPr lang="en-GB" smtClean="0"/>
              <a:t>03/05/2018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2BAE7DA-0014-43AF-8F0B-38855E59BD12}" type="slidenum">
              <a:rPr lang="en-GB" smtClean="0"/>
              <a:t>‹#›</a:t>
            </a:fld>
            <a:endParaRPr lang="en-GB" dirty="0"/>
          </a:p>
        </p:txBody>
      </p:sp>
    </p:spTree>
    <p:extLst>
      <p:ext uri="{BB962C8B-B14F-4D97-AF65-F5344CB8AC3E}">
        <p14:creationId xmlns:p14="http://schemas.microsoft.com/office/powerpoint/2010/main" val="81037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03A74D-2423-41D4-8A2C-BAE59FBAEBFC}" type="datetimeFigureOut">
              <a:rPr lang="en-GB" smtClean="0"/>
              <a:t>03/05/2018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2BAE7DA-0014-43AF-8F0B-38855E59BD12}" type="slidenum">
              <a:rPr lang="en-GB" smtClean="0"/>
              <a:t>‹#›</a:t>
            </a:fld>
            <a:endParaRPr lang="en-GB" dirty="0"/>
          </a:p>
        </p:txBody>
      </p:sp>
    </p:spTree>
    <p:extLst>
      <p:ext uri="{BB962C8B-B14F-4D97-AF65-F5344CB8AC3E}">
        <p14:creationId xmlns:p14="http://schemas.microsoft.com/office/powerpoint/2010/main" val="37263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3A74D-2423-41D4-8A2C-BAE59FBAEBFC}" type="datetimeFigureOut">
              <a:rPr lang="en-GB" smtClean="0"/>
              <a:t>03/05/2018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AE7DA-0014-43AF-8F0B-38855E59BD12}" type="slidenum">
              <a:rPr lang="en-GB" smtClean="0"/>
              <a:t>‹#›</a:t>
            </a:fld>
            <a:endParaRPr lang="en-GB" dirty="0"/>
          </a:p>
        </p:txBody>
      </p:sp>
    </p:spTree>
    <p:extLst>
      <p:ext uri="{BB962C8B-B14F-4D97-AF65-F5344CB8AC3E}">
        <p14:creationId xmlns:p14="http://schemas.microsoft.com/office/powerpoint/2010/main" val="13256860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9C06-F2B4-4C8F-942D-049D320BC3E4}"/>
              </a:ext>
            </a:extLst>
          </p:cNvPr>
          <p:cNvSpPr>
            <a:spLocks noGrp="1"/>
          </p:cNvSpPr>
          <p:nvPr>
            <p:ph type="ctrTitle"/>
          </p:nvPr>
        </p:nvSpPr>
        <p:spPr/>
        <p:txBody>
          <a:bodyPr/>
          <a:lstStyle/>
          <a:p>
            <a:r>
              <a:rPr lang="en-GB" dirty="0"/>
              <a:t>What’s it like to be a bat gamer?</a:t>
            </a:r>
          </a:p>
        </p:txBody>
      </p:sp>
      <p:sp>
        <p:nvSpPr>
          <p:cNvPr id="3" name="Subtitle 2">
            <a:extLst>
              <a:ext uri="{FF2B5EF4-FFF2-40B4-BE49-F238E27FC236}">
                <a16:creationId xmlns:a16="http://schemas.microsoft.com/office/drawing/2014/main" id="{8D26D28D-708C-473E-9B6B-8F8F26ACA19B}"/>
              </a:ext>
            </a:extLst>
          </p:cNvPr>
          <p:cNvSpPr>
            <a:spLocks noGrp="1"/>
          </p:cNvSpPr>
          <p:nvPr>
            <p:ph type="subTitle" idx="1"/>
          </p:nvPr>
        </p:nvSpPr>
        <p:spPr/>
        <p:txBody>
          <a:bodyPr/>
          <a:lstStyle/>
          <a:p>
            <a:r>
              <a:rPr lang="en-GB" dirty="0"/>
              <a:t>Huw Talliss</a:t>
            </a:r>
          </a:p>
          <a:p>
            <a:r>
              <a:rPr lang="en-GB" dirty="0"/>
              <a:t>Supervisor: Dr Paul Cairns</a:t>
            </a:r>
          </a:p>
        </p:txBody>
      </p:sp>
    </p:spTree>
    <p:extLst>
      <p:ext uri="{BB962C8B-B14F-4D97-AF65-F5344CB8AC3E}">
        <p14:creationId xmlns:p14="http://schemas.microsoft.com/office/powerpoint/2010/main" val="148310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ECB9-435B-4AB0-98EE-51F116B6066E}"/>
              </a:ext>
            </a:extLst>
          </p:cNvPr>
          <p:cNvSpPr>
            <a:spLocks noGrp="1"/>
          </p:cNvSpPr>
          <p:nvPr>
            <p:ph type="title"/>
          </p:nvPr>
        </p:nvSpPr>
        <p:spPr/>
        <p:txBody>
          <a:bodyPr/>
          <a:lstStyle/>
          <a:p>
            <a:r>
              <a:rPr lang="en-GB" dirty="0"/>
              <a:t>Results</a:t>
            </a:r>
          </a:p>
        </p:txBody>
      </p:sp>
      <p:pic>
        <p:nvPicPr>
          <p:cNvPr id="5" name="Content Placeholder 4" descr="A screenshot of a cell phone&#10;&#10;Description generated with very high confidence">
            <a:extLst>
              <a:ext uri="{FF2B5EF4-FFF2-40B4-BE49-F238E27FC236}">
                <a16:creationId xmlns:a16="http://schemas.microsoft.com/office/drawing/2014/main" id="{FAAF6DB6-3D57-44AD-A60A-94088B71D7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6774" y="1781557"/>
            <a:ext cx="7038451" cy="4351338"/>
          </a:xfrm>
        </p:spPr>
      </p:pic>
    </p:spTree>
    <p:extLst>
      <p:ext uri="{BB962C8B-B14F-4D97-AF65-F5344CB8AC3E}">
        <p14:creationId xmlns:p14="http://schemas.microsoft.com/office/powerpoint/2010/main" val="398013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375F-E052-4A45-A8CF-9C874BF0CA2B}"/>
              </a:ext>
            </a:extLst>
          </p:cNvPr>
          <p:cNvSpPr>
            <a:spLocks noGrp="1"/>
          </p:cNvSpPr>
          <p:nvPr>
            <p:ph type="title"/>
          </p:nvPr>
        </p:nvSpPr>
        <p:spPr/>
        <p:txBody>
          <a:bodyPr/>
          <a:lstStyle/>
          <a:p>
            <a:r>
              <a:rPr lang="en-GB" dirty="0"/>
              <a:t>Challenge</a:t>
            </a:r>
          </a:p>
        </p:txBody>
      </p:sp>
      <p:pic>
        <p:nvPicPr>
          <p:cNvPr id="5" name="Content Placeholder 4" descr="A screenshot of a cell phone&#10;&#10;Description generated with very high confidence">
            <a:extLst>
              <a:ext uri="{FF2B5EF4-FFF2-40B4-BE49-F238E27FC236}">
                <a16:creationId xmlns:a16="http://schemas.microsoft.com/office/drawing/2014/main" id="{5A290C3B-6982-4A98-BFFE-4B2098E5FA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6774" y="1792575"/>
            <a:ext cx="7038451" cy="4351338"/>
          </a:xfrm>
        </p:spPr>
      </p:pic>
    </p:spTree>
    <p:extLst>
      <p:ext uri="{BB962C8B-B14F-4D97-AF65-F5344CB8AC3E}">
        <p14:creationId xmlns:p14="http://schemas.microsoft.com/office/powerpoint/2010/main" val="320083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F743-B036-42D2-AA30-7118FDECCA88}"/>
              </a:ext>
            </a:extLst>
          </p:cNvPr>
          <p:cNvSpPr>
            <a:spLocks noGrp="1"/>
          </p:cNvSpPr>
          <p:nvPr>
            <p:ph type="title"/>
          </p:nvPr>
        </p:nvSpPr>
        <p:spPr/>
        <p:txBody>
          <a:bodyPr/>
          <a:lstStyle/>
          <a:p>
            <a:r>
              <a:rPr lang="en-GB" dirty="0"/>
              <a:t>Emotional Involvement</a:t>
            </a:r>
          </a:p>
        </p:txBody>
      </p:sp>
      <p:pic>
        <p:nvPicPr>
          <p:cNvPr id="5" name="Content Placeholder 4" descr="A screenshot of a cell phone&#10;&#10;Description generated with very high confidence">
            <a:extLst>
              <a:ext uri="{FF2B5EF4-FFF2-40B4-BE49-F238E27FC236}">
                <a16:creationId xmlns:a16="http://schemas.microsoft.com/office/drawing/2014/main" id="{505FA93D-6D09-418F-92AF-CECAE0FAEA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6774" y="1825625"/>
            <a:ext cx="7038451" cy="4351338"/>
          </a:xfrm>
        </p:spPr>
      </p:pic>
    </p:spTree>
    <p:extLst>
      <p:ext uri="{BB962C8B-B14F-4D97-AF65-F5344CB8AC3E}">
        <p14:creationId xmlns:p14="http://schemas.microsoft.com/office/powerpoint/2010/main" val="310393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61F2-BBA6-4D8B-A666-4C8F2F511285}"/>
              </a:ext>
            </a:extLst>
          </p:cNvPr>
          <p:cNvSpPr>
            <a:spLocks noGrp="1"/>
          </p:cNvSpPr>
          <p:nvPr>
            <p:ph type="title"/>
          </p:nvPr>
        </p:nvSpPr>
        <p:spPr/>
        <p:txBody>
          <a:bodyPr/>
          <a:lstStyle/>
          <a:p>
            <a:r>
              <a:rPr lang="en-GB" dirty="0"/>
              <a:t>Control</a:t>
            </a:r>
          </a:p>
        </p:txBody>
      </p:sp>
      <p:pic>
        <p:nvPicPr>
          <p:cNvPr id="5" name="Content Placeholder 4">
            <a:extLst>
              <a:ext uri="{FF2B5EF4-FFF2-40B4-BE49-F238E27FC236}">
                <a16:creationId xmlns:a16="http://schemas.microsoft.com/office/drawing/2014/main" id="{449A7A4B-3890-438F-8D80-865541F791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6774" y="1825625"/>
            <a:ext cx="7038451" cy="4351338"/>
          </a:xfrm>
        </p:spPr>
      </p:pic>
    </p:spTree>
    <p:extLst>
      <p:ext uri="{BB962C8B-B14F-4D97-AF65-F5344CB8AC3E}">
        <p14:creationId xmlns:p14="http://schemas.microsoft.com/office/powerpoint/2010/main" val="3177434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F360-DBF3-4E77-9CF4-E4F5549BDA03}"/>
              </a:ext>
            </a:extLst>
          </p:cNvPr>
          <p:cNvSpPr>
            <a:spLocks noGrp="1"/>
          </p:cNvSpPr>
          <p:nvPr>
            <p:ph type="title"/>
          </p:nvPr>
        </p:nvSpPr>
        <p:spPr/>
        <p:txBody>
          <a:bodyPr/>
          <a:lstStyle/>
          <a:p>
            <a:r>
              <a:rPr lang="en-GB" dirty="0"/>
              <a:t>Player Performance</a:t>
            </a:r>
          </a:p>
        </p:txBody>
      </p:sp>
      <p:pic>
        <p:nvPicPr>
          <p:cNvPr id="5" name="Content Placeholder 4" descr="A screenshot of a cell phone&#10;&#10;Description generated with very high confidence">
            <a:extLst>
              <a:ext uri="{FF2B5EF4-FFF2-40B4-BE49-F238E27FC236}">
                <a16:creationId xmlns:a16="http://schemas.microsoft.com/office/drawing/2014/main" id="{F5FC46E4-C304-4AF8-AF73-ADCEE7D264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6774" y="1825625"/>
            <a:ext cx="7038451" cy="4351338"/>
          </a:xfrm>
        </p:spPr>
      </p:pic>
    </p:spTree>
    <p:extLst>
      <p:ext uri="{BB962C8B-B14F-4D97-AF65-F5344CB8AC3E}">
        <p14:creationId xmlns:p14="http://schemas.microsoft.com/office/powerpoint/2010/main" val="249798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A13F-93D2-4BC8-A83B-6001625B7075}"/>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767E531A-A96B-41AE-ACBC-79999FB09B03}"/>
              </a:ext>
            </a:extLst>
          </p:cNvPr>
          <p:cNvSpPr>
            <a:spLocks noGrp="1"/>
          </p:cNvSpPr>
          <p:nvPr>
            <p:ph idx="1"/>
          </p:nvPr>
        </p:nvSpPr>
        <p:spPr/>
        <p:txBody>
          <a:bodyPr/>
          <a:lstStyle/>
          <a:p>
            <a:r>
              <a:rPr lang="en-GB" dirty="0"/>
              <a:t>Audio has an effect on immersion</a:t>
            </a:r>
          </a:p>
          <a:p>
            <a:r>
              <a:rPr lang="en-GB" dirty="0"/>
              <a:t>Audio-only games can be immersive</a:t>
            </a:r>
          </a:p>
          <a:p>
            <a:endParaRPr lang="en-GB" dirty="0"/>
          </a:p>
          <a:p>
            <a:r>
              <a:rPr lang="en-GB" dirty="0"/>
              <a:t>Further work on the extent of the effect</a:t>
            </a:r>
          </a:p>
        </p:txBody>
      </p:sp>
    </p:spTree>
    <p:extLst>
      <p:ext uri="{BB962C8B-B14F-4D97-AF65-F5344CB8AC3E}">
        <p14:creationId xmlns:p14="http://schemas.microsoft.com/office/powerpoint/2010/main" val="3747162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394C-0B64-44D5-AB93-3BD1027F87B6}"/>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3D9D9E2F-CC24-43FB-88AC-80A03EB5693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22930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C770-E73C-4873-86EF-0ED4D4287F50}"/>
              </a:ext>
            </a:extLst>
          </p:cNvPr>
          <p:cNvSpPr>
            <a:spLocks noGrp="1"/>
          </p:cNvSpPr>
          <p:nvPr>
            <p:ph type="title"/>
          </p:nvPr>
        </p:nvSpPr>
        <p:spPr/>
        <p:txBody>
          <a:bodyPr/>
          <a:lstStyle/>
          <a:p>
            <a:r>
              <a:rPr lang="en-GB" dirty="0"/>
              <a:t>The effect of audio on immersion in games</a:t>
            </a:r>
          </a:p>
        </p:txBody>
      </p:sp>
      <p:sp>
        <p:nvSpPr>
          <p:cNvPr id="3" name="Content Placeholder 2">
            <a:extLst>
              <a:ext uri="{FF2B5EF4-FFF2-40B4-BE49-F238E27FC236}">
                <a16:creationId xmlns:a16="http://schemas.microsoft.com/office/drawing/2014/main" id="{C31A82EA-D870-4C57-AB2E-2CC5C4661A2A}"/>
              </a:ext>
            </a:extLst>
          </p:cNvPr>
          <p:cNvSpPr>
            <a:spLocks noGrp="1"/>
          </p:cNvSpPr>
          <p:nvPr>
            <p:ph idx="1"/>
          </p:nvPr>
        </p:nvSpPr>
        <p:spPr/>
        <p:txBody>
          <a:bodyPr/>
          <a:lstStyle/>
          <a:p>
            <a:r>
              <a:rPr lang="en-GB" dirty="0"/>
              <a:t>Does audio have an effect on immersion?</a:t>
            </a:r>
          </a:p>
          <a:p>
            <a:r>
              <a:rPr lang="en-GB" dirty="0"/>
              <a:t>Can an audio-only game be immersive?</a:t>
            </a:r>
          </a:p>
          <a:p>
            <a:r>
              <a:rPr lang="en-GB" dirty="0"/>
              <a:t>Creating a game with multiple modalities to perform a study </a:t>
            </a:r>
          </a:p>
          <a:p>
            <a:pPr lvl="1"/>
            <a:r>
              <a:rPr lang="en-GB" dirty="0"/>
              <a:t>Audio-only</a:t>
            </a:r>
          </a:p>
          <a:p>
            <a:pPr lvl="1"/>
            <a:r>
              <a:rPr lang="en-GB" dirty="0"/>
              <a:t>Video-only</a:t>
            </a:r>
          </a:p>
          <a:p>
            <a:pPr lvl="1"/>
            <a:r>
              <a:rPr lang="en-GB" dirty="0"/>
              <a:t>Both</a:t>
            </a:r>
          </a:p>
        </p:txBody>
      </p:sp>
      <p:pic>
        <p:nvPicPr>
          <p:cNvPr id="4" name="Picture 2" descr="Image result for bat">
            <a:extLst>
              <a:ext uri="{FF2B5EF4-FFF2-40B4-BE49-F238E27FC236}">
                <a16:creationId xmlns:a16="http://schemas.microsoft.com/office/drawing/2014/main" id="{51D2D876-8621-40D5-8D38-A79FF3A7A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125" y="3465327"/>
            <a:ext cx="3072675" cy="271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3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3BBB-B8F6-491E-A34A-C934FFD2ADBE}"/>
              </a:ext>
            </a:extLst>
          </p:cNvPr>
          <p:cNvSpPr>
            <a:spLocks noGrp="1"/>
          </p:cNvSpPr>
          <p:nvPr>
            <p:ph type="title"/>
          </p:nvPr>
        </p:nvSpPr>
        <p:spPr/>
        <p:txBody>
          <a:bodyPr/>
          <a:lstStyle/>
          <a:p>
            <a:r>
              <a:rPr lang="en-GB" dirty="0"/>
              <a:t>What is immersion?</a:t>
            </a:r>
          </a:p>
        </p:txBody>
      </p:sp>
      <p:sp>
        <p:nvSpPr>
          <p:cNvPr id="3" name="Content Placeholder 2">
            <a:extLst>
              <a:ext uri="{FF2B5EF4-FFF2-40B4-BE49-F238E27FC236}">
                <a16:creationId xmlns:a16="http://schemas.microsoft.com/office/drawing/2014/main" id="{EECBF41F-8F1F-4805-B4D7-53A821091E87}"/>
              </a:ext>
            </a:extLst>
          </p:cNvPr>
          <p:cNvSpPr>
            <a:spLocks noGrp="1"/>
          </p:cNvSpPr>
          <p:nvPr>
            <p:ph idx="1"/>
          </p:nvPr>
        </p:nvSpPr>
        <p:spPr/>
        <p:txBody>
          <a:bodyPr/>
          <a:lstStyle/>
          <a:p>
            <a:r>
              <a:rPr lang="en-GB" dirty="0"/>
              <a:t>Being absorbed in a video game</a:t>
            </a:r>
          </a:p>
          <a:p>
            <a:r>
              <a:rPr lang="en-GB" dirty="0"/>
              <a:t>Important part of what players seek from games</a:t>
            </a:r>
          </a:p>
          <a:p>
            <a:r>
              <a:rPr lang="en-GB" dirty="0"/>
              <a:t>Three levels</a:t>
            </a:r>
            <a:r>
              <a:rPr lang="en-GB" baseline="30000" dirty="0"/>
              <a:t>1</a:t>
            </a:r>
            <a:r>
              <a:rPr lang="en-GB" dirty="0"/>
              <a:t>:</a:t>
            </a:r>
          </a:p>
          <a:p>
            <a:pPr marL="914400" lvl="1" indent="-457200">
              <a:buFont typeface="+mj-lt"/>
              <a:buAutoNum type="arabicPeriod"/>
            </a:pPr>
            <a:r>
              <a:rPr lang="en-GB" dirty="0"/>
              <a:t>Engagement – invest time to play</a:t>
            </a:r>
          </a:p>
          <a:p>
            <a:pPr marL="914400" lvl="1" indent="-457200">
              <a:buFont typeface="+mj-lt"/>
              <a:buAutoNum type="arabicPeriod"/>
            </a:pPr>
            <a:r>
              <a:rPr lang="en-GB" dirty="0"/>
              <a:t>Engrossment – dedicate a lot of attention</a:t>
            </a:r>
          </a:p>
          <a:p>
            <a:pPr marL="914400" lvl="1" indent="-457200">
              <a:buFont typeface="+mj-lt"/>
              <a:buAutoNum type="arabicPeriod"/>
            </a:pPr>
            <a:r>
              <a:rPr lang="en-GB" dirty="0"/>
              <a:t>Total Immersion – completely involved</a:t>
            </a:r>
          </a:p>
          <a:p>
            <a:r>
              <a:rPr lang="en-GB" dirty="0"/>
              <a:t>Immersive Experience Questionnaire (IEQ)</a:t>
            </a:r>
            <a:r>
              <a:rPr lang="en-GB" baseline="30000" dirty="0"/>
              <a:t>2</a:t>
            </a:r>
          </a:p>
          <a:p>
            <a:pPr lvl="1"/>
            <a:r>
              <a:rPr lang="en-GB" dirty="0"/>
              <a:t>Breaks down to 5 constituent factors</a:t>
            </a:r>
          </a:p>
        </p:txBody>
      </p:sp>
      <p:sp>
        <p:nvSpPr>
          <p:cNvPr id="4" name="Footer Placeholder 3">
            <a:extLst>
              <a:ext uri="{FF2B5EF4-FFF2-40B4-BE49-F238E27FC236}">
                <a16:creationId xmlns:a16="http://schemas.microsoft.com/office/drawing/2014/main" id="{B91BD5C5-3E3F-4588-86EF-21DFF3169DA4}"/>
              </a:ext>
            </a:extLst>
          </p:cNvPr>
          <p:cNvSpPr>
            <a:spLocks noGrp="1"/>
          </p:cNvSpPr>
          <p:nvPr>
            <p:ph type="ftr" sz="quarter" idx="11"/>
          </p:nvPr>
        </p:nvSpPr>
        <p:spPr>
          <a:xfrm>
            <a:off x="838200" y="6310312"/>
            <a:ext cx="4114800" cy="365125"/>
          </a:xfrm>
        </p:spPr>
        <p:txBody>
          <a:bodyPr/>
          <a:lstStyle/>
          <a:p>
            <a:pPr algn="l"/>
            <a:r>
              <a:rPr lang="en-GB" sz="1600" baseline="30000" dirty="0"/>
              <a:t>1</a:t>
            </a:r>
            <a:r>
              <a:rPr lang="en-GB" sz="1600" dirty="0"/>
              <a:t>(Brown and Cairns, 2004)</a:t>
            </a:r>
          </a:p>
          <a:p>
            <a:pPr algn="l"/>
            <a:r>
              <a:rPr lang="en-GB" sz="1600" baseline="30000" dirty="0"/>
              <a:t>2</a:t>
            </a:r>
            <a:r>
              <a:rPr lang="en-GB" sz="1600" dirty="0"/>
              <a:t>(Jennett et al., 2008)</a:t>
            </a:r>
          </a:p>
        </p:txBody>
      </p:sp>
    </p:spTree>
    <p:extLst>
      <p:ext uri="{BB962C8B-B14F-4D97-AF65-F5344CB8AC3E}">
        <p14:creationId xmlns:p14="http://schemas.microsoft.com/office/powerpoint/2010/main" val="122690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9F72-EE7E-4557-B8ED-C2A0D6824EA2}"/>
              </a:ext>
            </a:extLst>
          </p:cNvPr>
          <p:cNvSpPr>
            <a:spLocks noGrp="1"/>
          </p:cNvSpPr>
          <p:nvPr>
            <p:ph type="title"/>
          </p:nvPr>
        </p:nvSpPr>
        <p:spPr/>
        <p:txBody>
          <a:bodyPr/>
          <a:lstStyle/>
          <a:p>
            <a:r>
              <a:rPr lang="en-GB" dirty="0"/>
              <a:t>Audio in Games</a:t>
            </a:r>
          </a:p>
        </p:txBody>
      </p:sp>
      <p:sp>
        <p:nvSpPr>
          <p:cNvPr id="3" name="Content Placeholder 2">
            <a:extLst>
              <a:ext uri="{FF2B5EF4-FFF2-40B4-BE49-F238E27FC236}">
                <a16:creationId xmlns:a16="http://schemas.microsoft.com/office/drawing/2014/main" id="{3B2CAC7B-D43E-4A6E-84AE-1668A15830E2}"/>
              </a:ext>
            </a:extLst>
          </p:cNvPr>
          <p:cNvSpPr>
            <a:spLocks noGrp="1"/>
          </p:cNvSpPr>
          <p:nvPr>
            <p:ph idx="1"/>
          </p:nvPr>
        </p:nvSpPr>
        <p:spPr/>
        <p:txBody>
          <a:bodyPr/>
          <a:lstStyle/>
          <a:p>
            <a:r>
              <a:rPr lang="en-GB" dirty="0"/>
              <a:t>Most games use it to enhance the player experience</a:t>
            </a:r>
          </a:p>
          <a:p>
            <a:r>
              <a:rPr lang="en-GB" dirty="0"/>
              <a:t>Some games use it as a core element of the game experience</a:t>
            </a:r>
          </a:p>
          <a:p>
            <a:pPr lvl="1"/>
            <a:r>
              <a:rPr lang="en-GB" dirty="0"/>
              <a:t>As an </a:t>
            </a:r>
            <a:r>
              <a:rPr lang="en-GB" b="1" dirty="0"/>
              <a:t>important modality</a:t>
            </a:r>
            <a:r>
              <a:rPr lang="en-GB" dirty="0"/>
              <a:t> – key channel of communication</a:t>
            </a:r>
          </a:p>
          <a:p>
            <a:pPr marL="457200" lvl="1" indent="0">
              <a:buNone/>
            </a:pPr>
            <a:endParaRPr lang="en-GB" dirty="0"/>
          </a:p>
          <a:p>
            <a:r>
              <a:rPr lang="en-GB" dirty="0"/>
              <a:t>Three categories:</a:t>
            </a:r>
          </a:p>
          <a:p>
            <a:pPr lvl="1"/>
            <a:r>
              <a:rPr lang="en-GB" dirty="0"/>
              <a:t>Rhythm</a:t>
            </a:r>
          </a:p>
          <a:p>
            <a:pPr lvl="1"/>
            <a:r>
              <a:rPr lang="en-GB" dirty="0"/>
              <a:t>Pitch</a:t>
            </a:r>
          </a:p>
          <a:p>
            <a:pPr lvl="1"/>
            <a:r>
              <a:rPr lang="en-GB" dirty="0"/>
              <a:t>Spatiality</a:t>
            </a:r>
          </a:p>
        </p:txBody>
      </p:sp>
      <p:pic>
        <p:nvPicPr>
          <p:cNvPr id="5122" name="Picture 2" descr="http://www.theunheardnerd.com/wp-content/uploads/2017/09/Super-Mario-Run-Headphones.png">
            <a:extLst>
              <a:ext uri="{FF2B5EF4-FFF2-40B4-BE49-F238E27FC236}">
                <a16:creationId xmlns:a16="http://schemas.microsoft.com/office/drawing/2014/main" id="{B2B6A936-B104-4A9E-8CFC-2533E86EDE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15" t="-410" r="32659"/>
          <a:stretch/>
        </p:blipFill>
        <p:spPr bwMode="auto">
          <a:xfrm>
            <a:off x="8891954" y="3726801"/>
            <a:ext cx="2461846" cy="276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76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9401-0625-4A47-93F5-D8FF2E563BDC}"/>
              </a:ext>
            </a:extLst>
          </p:cNvPr>
          <p:cNvSpPr>
            <a:spLocks noGrp="1"/>
          </p:cNvSpPr>
          <p:nvPr>
            <p:ph type="title"/>
          </p:nvPr>
        </p:nvSpPr>
        <p:spPr/>
        <p:txBody>
          <a:bodyPr/>
          <a:lstStyle/>
          <a:p>
            <a:r>
              <a:rPr lang="en-GB" dirty="0"/>
              <a:t>Rhythm Classifications</a:t>
            </a:r>
          </a:p>
        </p:txBody>
      </p:sp>
      <p:pic>
        <p:nvPicPr>
          <p:cNvPr id="3076" name="Picture 4" descr="https://lh4.googleusercontent.com/8ELqv5NqbHS_gWVKv-A63KZ_glkviisolSHzq0KVE8mWhkgy6UaAn30YlK1d0Ynd9A5A8BtDOSQV31z9f93sV_Wj-IKHMbJQ94YnbLAm41K1lrS6FSOJwAE3MMIO2CG-CsmDng6z">
            <a:extLst>
              <a:ext uri="{FF2B5EF4-FFF2-40B4-BE49-F238E27FC236}">
                <a16:creationId xmlns:a16="http://schemas.microsoft.com/office/drawing/2014/main" id="{2792EB0C-5954-4D3E-A8A3-BFD7DDA950F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463" t="9468" r="35422" b="34659"/>
          <a:stretch/>
        </p:blipFill>
        <p:spPr bwMode="auto">
          <a:xfrm>
            <a:off x="354268" y="1450798"/>
            <a:ext cx="6992471" cy="493843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DDA1F47-E3D9-45DB-8180-390F57BB4CD8}"/>
              </a:ext>
            </a:extLst>
          </p:cNvPr>
          <p:cNvGrpSpPr/>
          <p:nvPr/>
        </p:nvGrpSpPr>
        <p:grpSpPr>
          <a:xfrm>
            <a:off x="7720744" y="4150767"/>
            <a:ext cx="4095090" cy="2521038"/>
            <a:chOff x="7744858" y="1450798"/>
            <a:chExt cx="4095090" cy="2521038"/>
          </a:xfrm>
        </p:grpSpPr>
        <p:pic>
          <p:nvPicPr>
            <p:cNvPr id="7" name="Picture 6" descr="http://www.mobygames.com/images/shots/l/407013-guitar-hero-iii-legends-of-rock-xbox-360-screenshot-standard.jpg">
              <a:extLst>
                <a:ext uri="{FF2B5EF4-FFF2-40B4-BE49-F238E27FC236}">
                  <a16:creationId xmlns:a16="http://schemas.microsoft.com/office/drawing/2014/main" id="{B3C01CE6-A15A-463E-AB90-92510E7A5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887" y="1450798"/>
              <a:ext cx="4007061" cy="22539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9BC979-5AC8-4EC0-8AF1-C4088424BA20}"/>
                </a:ext>
              </a:extLst>
            </p:cNvPr>
            <p:cNvSpPr txBox="1"/>
            <p:nvPr/>
          </p:nvSpPr>
          <p:spPr>
            <a:xfrm>
              <a:off x="7744858" y="3664059"/>
              <a:ext cx="1772070" cy="307777"/>
            </a:xfrm>
            <a:prstGeom prst="rect">
              <a:avLst/>
            </a:prstGeom>
            <a:noFill/>
          </p:spPr>
          <p:txBody>
            <a:bodyPr wrap="square" rtlCol="0">
              <a:spAutoFit/>
            </a:bodyPr>
            <a:lstStyle/>
            <a:p>
              <a:r>
                <a:rPr lang="en-GB" sz="1400" dirty="0"/>
                <a:t>Guitar Hero, 2005</a:t>
              </a:r>
            </a:p>
          </p:txBody>
        </p:sp>
      </p:grpSp>
      <p:grpSp>
        <p:nvGrpSpPr>
          <p:cNvPr id="9" name="Group 8">
            <a:extLst>
              <a:ext uri="{FF2B5EF4-FFF2-40B4-BE49-F238E27FC236}">
                <a16:creationId xmlns:a16="http://schemas.microsoft.com/office/drawing/2014/main" id="{7B450DB7-84DD-4A7C-97E6-8B170EAECE01}"/>
              </a:ext>
            </a:extLst>
          </p:cNvPr>
          <p:cNvGrpSpPr/>
          <p:nvPr/>
        </p:nvGrpSpPr>
        <p:grpSpPr>
          <a:xfrm>
            <a:off x="7722959" y="1263848"/>
            <a:ext cx="4092875" cy="2495996"/>
            <a:chOff x="7744857" y="4150767"/>
            <a:chExt cx="4092875" cy="2495996"/>
          </a:xfrm>
        </p:grpSpPr>
        <p:pic>
          <p:nvPicPr>
            <p:cNvPr id="6" name="Picture 4" descr="https://lh3.googleusercontent.com/TXBYYUOAJLZB7SKPPaeSRTcsoiSzNCmBnduuVwYkotJLfN6YupTHWkceC2n6t-ep_t99ntCkFga3g54SGyuVTdtjkdvnNlAO5DM1ZrffrSPXHevq6TGyzyfBf1fta2poqCMkgIHS">
              <a:extLst>
                <a:ext uri="{FF2B5EF4-FFF2-40B4-BE49-F238E27FC236}">
                  <a16:creationId xmlns:a16="http://schemas.microsoft.com/office/drawing/2014/main" id="{C6556D4B-84DB-4F6E-9BC9-126EB5B6E9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5104" y="4150767"/>
              <a:ext cx="4002628" cy="22539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61274AC-8DAD-4F64-8127-55ED6C9EE739}"/>
                </a:ext>
              </a:extLst>
            </p:cNvPr>
            <p:cNvSpPr txBox="1"/>
            <p:nvPr/>
          </p:nvSpPr>
          <p:spPr>
            <a:xfrm>
              <a:off x="7744857" y="6338986"/>
              <a:ext cx="2710149" cy="307777"/>
            </a:xfrm>
            <a:prstGeom prst="rect">
              <a:avLst/>
            </a:prstGeom>
            <a:noFill/>
          </p:spPr>
          <p:txBody>
            <a:bodyPr wrap="square" rtlCol="0">
              <a:spAutoFit/>
            </a:bodyPr>
            <a:lstStyle/>
            <a:p>
              <a:r>
                <a:rPr lang="en-GB" sz="1400" dirty="0"/>
                <a:t>Crypt of the NecroDancer, 2015</a:t>
              </a:r>
            </a:p>
          </p:txBody>
        </p:sp>
      </p:grpSp>
      <p:sp>
        <p:nvSpPr>
          <p:cNvPr id="3" name="Oval 2">
            <a:extLst>
              <a:ext uri="{FF2B5EF4-FFF2-40B4-BE49-F238E27FC236}">
                <a16:creationId xmlns:a16="http://schemas.microsoft.com/office/drawing/2014/main" id="{00F8A9F7-1835-41E5-9DE3-5E21E288F302}"/>
              </a:ext>
            </a:extLst>
          </p:cNvPr>
          <p:cNvSpPr/>
          <p:nvPr/>
        </p:nvSpPr>
        <p:spPr>
          <a:xfrm>
            <a:off x="2423711" y="2511846"/>
            <a:ext cx="2104222" cy="68304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AB528640-F946-46BF-BC14-C02579ECBAF1}"/>
              </a:ext>
            </a:extLst>
          </p:cNvPr>
          <p:cNvSpPr/>
          <p:nvPr/>
        </p:nvSpPr>
        <p:spPr>
          <a:xfrm>
            <a:off x="2423711" y="4450538"/>
            <a:ext cx="2104222" cy="68304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938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006F44-5A4B-465D-A16C-7362C01076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9097" y="208079"/>
            <a:ext cx="6458555" cy="6649921"/>
          </a:xfrm>
        </p:spPr>
      </p:pic>
      <p:sp>
        <p:nvSpPr>
          <p:cNvPr id="2" name="Title 1">
            <a:extLst>
              <a:ext uri="{FF2B5EF4-FFF2-40B4-BE49-F238E27FC236}">
                <a16:creationId xmlns:a16="http://schemas.microsoft.com/office/drawing/2014/main" id="{1ECAFD35-DFD1-421D-8E91-8AE46F24986A}"/>
              </a:ext>
            </a:extLst>
          </p:cNvPr>
          <p:cNvSpPr>
            <a:spLocks noGrp="1"/>
          </p:cNvSpPr>
          <p:nvPr>
            <p:ph type="title"/>
          </p:nvPr>
        </p:nvSpPr>
        <p:spPr/>
        <p:txBody>
          <a:bodyPr/>
          <a:lstStyle/>
          <a:p>
            <a:r>
              <a:rPr lang="en-GB" dirty="0"/>
              <a:t>Spatiality</a:t>
            </a:r>
          </a:p>
        </p:txBody>
      </p:sp>
    </p:spTree>
    <p:extLst>
      <p:ext uri="{BB962C8B-B14F-4D97-AF65-F5344CB8AC3E}">
        <p14:creationId xmlns:p14="http://schemas.microsoft.com/office/powerpoint/2010/main" val="416099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E47A-5A8D-489D-9936-6471A522DE7F}"/>
              </a:ext>
            </a:extLst>
          </p:cNvPr>
          <p:cNvSpPr>
            <a:spLocks noGrp="1"/>
          </p:cNvSpPr>
          <p:nvPr>
            <p:ph type="title"/>
          </p:nvPr>
        </p:nvSpPr>
        <p:spPr/>
        <p:txBody>
          <a:bodyPr/>
          <a:lstStyle/>
          <a:p>
            <a:r>
              <a:rPr lang="en-GB" dirty="0"/>
              <a:t>The Game</a:t>
            </a:r>
          </a:p>
        </p:txBody>
      </p:sp>
      <p:sp>
        <p:nvSpPr>
          <p:cNvPr id="3" name="Content Placeholder 2">
            <a:extLst>
              <a:ext uri="{FF2B5EF4-FFF2-40B4-BE49-F238E27FC236}">
                <a16:creationId xmlns:a16="http://schemas.microsoft.com/office/drawing/2014/main" id="{5F5CFBD7-1638-43BB-B62E-D1C604F8B24F}"/>
              </a:ext>
            </a:extLst>
          </p:cNvPr>
          <p:cNvSpPr>
            <a:spLocks noGrp="1"/>
          </p:cNvSpPr>
          <p:nvPr>
            <p:ph idx="1"/>
          </p:nvPr>
        </p:nvSpPr>
        <p:spPr/>
        <p:txBody>
          <a:bodyPr/>
          <a:lstStyle/>
          <a:p>
            <a:r>
              <a:rPr lang="en-GB" dirty="0"/>
              <a:t>Made a simple rhythm game</a:t>
            </a:r>
          </a:p>
          <a:p>
            <a:r>
              <a:rPr lang="en-GB" dirty="0"/>
              <a:t>Has three modes of play:</a:t>
            </a:r>
          </a:p>
          <a:p>
            <a:pPr lvl="1"/>
            <a:r>
              <a:rPr lang="en-GB" dirty="0"/>
              <a:t>Audio-only</a:t>
            </a:r>
          </a:p>
          <a:p>
            <a:pPr lvl="1"/>
            <a:r>
              <a:rPr lang="en-GB" dirty="0"/>
              <a:t>Video-only</a:t>
            </a:r>
          </a:p>
          <a:p>
            <a:pPr lvl="1"/>
            <a:r>
              <a:rPr lang="en-GB" dirty="0"/>
              <a:t>Both</a:t>
            </a:r>
          </a:p>
          <a:p>
            <a:r>
              <a:rPr lang="en-GB" dirty="0"/>
              <a:t>Important that modes had equivalent gameplay</a:t>
            </a:r>
          </a:p>
          <a:p>
            <a:r>
              <a:rPr lang="en-GB" dirty="0"/>
              <a:t>Needed a short, comprehensive tutorial</a:t>
            </a:r>
          </a:p>
        </p:txBody>
      </p:sp>
    </p:spTree>
    <p:extLst>
      <p:ext uri="{BB962C8B-B14F-4D97-AF65-F5344CB8AC3E}">
        <p14:creationId xmlns:p14="http://schemas.microsoft.com/office/powerpoint/2010/main" val="359961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ounceGame">
            <a:hlinkClick r:id="" action="ppaction://media"/>
            <a:extLst>
              <a:ext uri="{FF2B5EF4-FFF2-40B4-BE49-F238E27FC236}">
                <a16:creationId xmlns:a16="http://schemas.microsoft.com/office/drawing/2014/main" id="{2AE47581-659A-4A1C-AB91-136D163EC63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8583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1535-5023-4866-9569-03B7AD26865A}"/>
              </a:ext>
            </a:extLst>
          </p:cNvPr>
          <p:cNvSpPr>
            <a:spLocks noGrp="1"/>
          </p:cNvSpPr>
          <p:nvPr>
            <p:ph type="title"/>
          </p:nvPr>
        </p:nvSpPr>
        <p:spPr/>
        <p:txBody>
          <a:bodyPr/>
          <a:lstStyle/>
          <a:p>
            <a:r>
              <a:rPr lang="en-GB" dirty="0"/>
              <a:t>The Study</a:t>
            </a:r>
          </a:p>
        </p:txBody>
      </p:sp>
      <p:sp>
        <p:nvSpPr>
          <p:cNvPr id="3" name="Content Placeholder 2">
            <a:extLst>
              <a:ext uri="{FF2B5EF4-FFF2-40B4-BE49-F238E27FC236}">
                <a16:creationId xmlns:a16="http://schemas.microsoft.com/office/drawing/2014/main" id="{46FD429F-6C2E-445E-8F27-3BD04A0E3F49}"/>
              </a:ext>
            </a:extLst>
          </p:cNvPr>
          <p:cNvSpPr>
            <a:spLocks noGrp="1"/>
          </p:cNvSpPr>
          <p:nvPr>
            <p:ph idx="1"/>
          </p:nvPr>
        </p:nvSpPr>
        <p:spPr/>
        <p:txBody>
          <a:bodyPr>
            <a:normAutofit lnSpcReduction="10000"/>
          </a:bodyPr>
          <a:lstStyle/>
          <a:p>
            <a:r>
              <a:rPr lang="en-GB" dirty="0"/>
              <a:t>Hypothesis:</a:t>
            </a:r>
          </a:p>
          <a:p>
            <a:pPr lvl="1"/>
            <a:r>
              <a:rPr lang="en-GB" dirty="0"/>
              <a:t>Audio has an effect on immersion</a:t>
            </a:r>
          </a:p>
          <a:p>
            <a:pPr lvl="1"/>
            <a:r>
              <a:rPr lang="en-GB" dirty="0"/>
              <a:t>Players can become immersed in an audio-only game</a:t>
            </a:r>
          </a:p>
          <a:p>
            <a:pPr marL="457200" lvl="1" indent="0">
              <a:buNone/>
            </a:pPr>
            <a:endParaRPr lang="en-GB" dirty="0"/>
          </a:p>
          <a:p>
            <a:r>
              <a:rPr lang="en-GB" dirty="0"/>
              <a:t>45 Participants – 15 per condition</a:t>
            </a:r>
          </a:p>
          <a:p>
            <a:endParaRPr lang="en-GB" dirty="0"/>
          </a:p>
          <a:p>
            <a:r>
              <a:rPr lang="en-GB" dirty="0"/>
              <a:t>Procedure</a:t>
            </a:r>
          </a:p>
          <a:p>
            <a:pPr lvl="1"/>
            <a:r>
              <a:rPr lang="en-GB" dirty="0"/>
              <a:t>Demographic Survey</a:t>
            </a:r>
          </a:p>
          <a:p>
            <a:pPr lvl="1"/>
            <a:r>
              <a:rPr lang="en-GB" dirty="0"/>
              <a:t>Play the Game</a:t>
            </a:r>
          </a:p>
          <a:p>
            <a:pPr lvl="1"/>
            <a:r>
              <a:rPr lang="en-GB" dirty="0"/>
              <a:t>Immersive Experience Questionnaire</a:t>
            </a:r>
          </a:p>
        </p:txBody>
      </p:sp>
    </p:spTree>
    <p:extLst>
      <p:ext uri="{BB962C8B-B14F-4D97-AF65-F5344CB8AC3E}">
        <p14:creationId xmlns:p14="http://schemas.microsoft.com/office/powerpoint/2010/main" val="17659982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TotalTime>
  <Words>1831</Words>
  <Application>Microsoft Office PowerPoint</Application>
  <PresentationFormat>Widescreen</PresentationFormat>
  <Paragraphs>173</Paragraphs>
  <Slides>16</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What’s it like to be a bat gamer?</vt:lpstr>
      <vt:lpstr>The effect of audio on immersion in games</vt:lpstr>
      <vt:lpstr>What is immersion?</vt:lpstr>
      <vt:lpstr>Audio in Games</vt:lpstr>
      <vt:lpstr>Rhythm Classifications</vt:lpstr>
      <vt:lpstr>Spatiality</vt:lpstr>
      <vt:lpstr>The Game</vt:lpstr>
      <vt:lpstr>PowerPoint Presentation</vt:lpstr>
      <vt:lpstr>The Study</vt:lpstr>
      <vt:lpstr>Results</vt:lpstr>
      <vt:lpstr>Challenge</vt:lpstr>
      <vt:lpstr>Emotional Involvement</vt:lpstr>
      <vt:lpstr>Control</vt:lpstr>
      <vt:lpstr>Player Performance</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it like to be a bat gamer?</dc:title>
  <dc:creator>Huw Talliss</dc:creator>
  <cp:lastModifiedBy>Huw Talliss</cp:lastModifiedBy>
  <cp:revision>94</cp:revision>
  <dcterms:created xsi:type="dcterms:W3CDTF">2018-01-21T12:17:56Z</dcterms:created>
  <dcterms:modified xsi:type="dcterms:W3CDTF">2018-05-03T10:32:10Z</dcterms:modified>
</cp:coreProperties>
</file>